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58" r:id="rId6"/>
    <p:sldId id="260" r:id="rId7"/>
    <p:sldId id="262" r:id="rId8"/>
    <p:sldId id="267" r:id="rId9"/>
    <p:sldId id="268" r:id="rId10"/>
    <p:sldId id="263" r:id="rId11"/>
    <p:sldId id="264" r:id="rId12"/>
    <p:sldId id="265" r:id="rId13"/>
    <p:sldId id="266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>
        <p:scale>
          <a:sx n="75" d="100"/>
          <a:sy n="75" d="100"/>
        </p:scale>
        <p:origin x="128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start.spring.i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Spring Boot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Based Frame Work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836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51781"/>
          </a:xfrm>
        </p:spPr>
        <p:txBody>
          <a:bodyPr/>
          <a:lstStyle/>
          <a:p>
            <a:r>
              <a:rPr lang="en-US" dirty="0" smtClean="0"/>
              <a:t>Creating Simple Spring Boot Application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75117"/>
            <a:ext cx="8596668" cy="456624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Tools to be Installed:</a:t>
            </a:r>
          </a:p>
          <a:p>
            <a:pPr lvl="1"/>
            <a:r>
              <a:rPr lang="en-US" dirty="0"/>
              <a:t>JDK</a:t>
            </a:r>
          </a:p>
          <a:p>
            <a:pPr lvl="1"/>
            <a:r>
              <a:rPr lang="en-US" dirty="0"/>
              <a:t>Spring tool suit or eclipse</a:t>
            </a:r>
          </a:p>
          <a:p>
            <a:pPr lvl="1"/>
            <a:r>
              <a:rPr lang="en-US" dirty="0"/>
              <a:t>Postman</a:t>
            </a:r>
          </a:p>
          <a:p>
            <a:pPr marL="457200" lvl="1" indent="0">
              <a:buNone/>
            </a:pPr>
            <a:endParaRPr lang="en-US" dirty="0" smtClean="0"/>
          </a:p>
          <a:p>
            <a:pPr>
              <a:buFont typeface="+mj-lt"/>
              <a:buAutoNum type="arabicPeriod"/>
            </a:pPr>
            <a:r>
              <a:rPr lang="en-IN" dirty="0" smtClean="0"/>
              <a:t>Open </a:t>
            </a:r>
            <a:r>
              <a:rPr lang="en-IN" dirty="0"/>
              <a:t>the Spring </a:t>
            </a:r>
            <a:r>
              <a:rPr lang="en-IN" dirty="0" smtClean="0"/>
              <a:t>initializer</a:t>
            </a:r>
            <a:r>
              <a:rPr lang="en-IN" dirty="0"/>
              <a:t> </a:t>
            </a:r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start.spring.io</a:t>
            </a:r>
            <a:r>
              <a:rPr lang="en-IN" dirty="0" smtClean="0"/>
              <a:t>.</a:t>
            </a:r>
          </a:p>
          <a:p>
            <a:pPr>
              <a:buFont typeface="+mj-lt"/>
              <a:buAutoNum type="arabicPeriod"/>
            </a:pPr>
            <a:r>
              <a:rPr lang="en-IN" dirty="0" smtClean="0"/>
              <a:t>Provide </a:t>
            </a:r>
            <a:r>
              <a:rPr lang="en-IN" dirty="0"/>
              <a:t>the </a:t>
            </a:r>
            <a:r>
              <a:rPr lang="en-IN" b="1" dirty="0"/>
              <a:t>Group</a:t>
            </a:r>
            <a:r>
              <a:rPr lang="en-IN" dirty="0"/>
              <a:t> and </a:t>
            </a:r>
            <a:r>
              <a:rPr lang="en-IN" b="1" dirty="0"/>
              <a:t>Artifact</a:t>
            </a:r>
            <a:r>
              <a:rPr lang="en-IN" dirty="0"/>
              <a:t> </a:t>
            </a:r>
            <a:r>
              <a:rPr lang="en-IN" dirty="0" smtClean="0"/>
              <a:t>name.</a:t>
            </a:r>
          </a:p>
          <a:p>
            <a:pPr>
              <a:buFont typeface="+mj-lt"/>
              <a:buAutoNum type="arabicPeriod"/>
            </a:pPr>
            <a:r>
              <a:rPr lang="en-IN" dirty="0" smtClean="0"/>
              <a:t>Now </a:t>
            </a:r>
            <a:r>
              <a:rPr lang="en-IN" dirty="0"/>
              <a:t>click on the </a:t>
            </a:r>
            <a:r>
              <a:rPr lang="en-IN" b="1" dirty="0"/>
              <a:t>Generate</a:t>
            </a:r>
            <a:r>
              <a:rPr lang="en-IN" dirty="0"/>
              <a:t> button</a:t>
            </a:r>
            <a:r>
              <a:rPr lang="en-IN" dirty="0" smtClean="0"/>
              <a:t>.</a:t>
            </a:r>
          </a:p>
          <a:p>
            <a:pPr marL="0" indent="0">
              <a:buNone/>
            </a:pPr>
            <a:r>
              <a:rPr lang="en-IN" dirty="0" smtClean="0"/>
              <a:t>	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Maven </a:t>
            </a:r>
            <a:r>
              <a:rPr lang="en-IN" dirty="0"/>
              <a:t>is a popular open-source build tool developed by the Apache Group to build, publish, and deploy several projects at once for better project management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24" t="10520" r="52572" b="10349"/>
          <a:stretch/>
        </p:blipFill>
        <p:spPr>
          <a:xfrm>
            <a:off x="6340416" y="1371600"/>
            <a:ext cx="3148642" cy="361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19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51781"/>
          </a:xfrm>
        </p:spPr>
        <p:txBody>
          <a:bodyPr/>
          <a:lstStyle/>
          <a:p>
            <a:r>
              <a:rPr lang="en-US" dirty="0" smtClean="0"/>
              <a:t>Spring Rest Annotations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54347"/>
            <a:ext cx="8596668" cy="468701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Annotations are a form of metadata that provides data about a program.</a:t>
            </a:r>
          </a:p>
          <a:p>
            <a:r>
              <a:rPr lang="en-US" dirty="0" smtClean="0"/>
              <a:t>It is used to provide supplemental information about the program.</a:t>
            </a:r>
          </a:p>
          <a:p>
            <a:r>
              <a:rPr lang="en-US" dirty="0" smtClean="0"/>
              <a:t>Spring Annotations:</a:t>
            </a:r>
          </a:p>
          <a:p>
            <a:pPr lvl="1"/>
            <a:r>
              <a:rPr lang="en-US" dirty="0" smtClean="0"/>
              <a:t>@GetMapping</a:t>
            </a:r>
          </a:p>
          <a:p>
            <a:pPr lvl="1"/>
            <a:r>
              <a:rPr lang="en-US" dirty="0" smtClean="0"/>
              <a:t>@PostMapping</a:t>
            </a:r>
          </a:p>
          <a:p>
            <a:pPr lvl="1"/>
            <a:r>
              <a:rPr lang="en-US" dirty="0" smtClean="0"/>
              <a:t>@PutMapping</a:t>
            </a:r>
          </a:p>
          <a:p>
            <a:pPr lvl="1"/>
            <a:r>
              <a:rPr lang="en-US" dirty="0" smtClean="0"/>
              <a:t>@PatchMapping</a:t>
            </a:r>
          </a:p>
          <a:p>
            <a:pPr lvl="1"/>
            <a:r>
              <a:rPr lang="en-US" dirty="0" smtClean="0"/>
              <a:t>@DeleteMapping</a:t>
            </a:r>
          </a:p>
          <a:p>
            <a:pPr lvl="1"/>
            <a:r>
              <a:rPr lang="en-US" dirty="0" smtClean="0"/>
              <a:t>@RestController</a:t>
            </a:r>
          </a:p>
          <a:p>
            <a:pPr lvl="1"/>
            <a:r>
              <a:rPr lang="en-US" dirty="0" smtClean="0"/>
              <a:t>@RequestMapping</a:t>
            </a:r>
          </a:p>
          <a:p>
            <a:pPr lvl="1"/>
            <a:r>
              <a:rPr lang="en-US" dirty="0" smtClean="0"/>
              <a:t>@RequestBody</a:t>
            </a:r>
          </a:p>
          <a:p>
            <a:pPr lvl="1"/>
            <a:r>
              <a:rPr lang="en-US" dirty="0" smtClean="0"/>
              <a:t>@RequestParam</a:t>
            </a:r>
          </a:p>
          <a:p>
            <a:pPr lvl="1"/>
            <a:r>
              <a:rPr lang="en-US" dirty="0" smtClean="0"/>
              <a:t>@PathVariable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9693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4747"/>
          </a:xfrm>
        </p:spPr>
        <p:txBody>
          <a:bodyPr/>
          <a:lstStyle/>
          <a:p>
            <a:r>
              <a:rPr lang="en-US" dirty="0"/>
              <a:t>Spring Rest </a:t>
            </a:r>
            <a:r>
              <a:rPr lang="en-US" dirty="0" smtClean="0"/>
              <a:t>Annotation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57866"/>
            <a:ext cx="8596668" cy="5299490"/>
          </a:xfrm>
        </p:spPr>
        <p:txBody>
          <a:bodyPr/>
          <a:lstStyle/>
          <a:p>
            <a:pPr lvl="1"/>
            <a:r>
              <a:rPr lang="en-US" dirty="0"/>
              <a:t>@</a:t>
            </a:r>
            <a:r>
              <a:rPr lang="en-US" dirty="0" smtClean="0"/>
              <a:t>GetMapping</a:t>
            </a:r>
          </a:p>
          <a:p>
            <a:pPr lvl="2"/>
            <a:r>
              <a:rPr lang="en-IN" dirty="0"/>
              <a:t>Annotation for mapping HTTP GET requests onto specific handler </a:t>
            </a:r>
            <a:r>
              <a:rPr lang="en-IN" dirty="0" smtClean="0"/>
              <a:t>methods</a:t>
            </a:r>
          </a:p>
          <a:p>
            <a:pPr lvl="2"/>
            <a:r>
              <a:rPr lang="en-US" dirty="0" smtClean="0"/>
              <a:t>It get the data from the specific handler</a:t>
            </a:r>
          </a:p>
          <a:p>
            <a:pPr lvl="1"/>
            <a:r>
              <a:rPr lang="en-US" dirty="0" smtClean="0"/>
              <a:t>@PostMapping</a:t>
            </a:r>
          </a:p>
          <a:p>
            <a:pPr lvl="2"/>
            <a:r>
              <a:rPr lang="en-IN" dirty="0"/>
              <a:t>Annotation for mapping HTTP </a:t>
            </a:r>
            <a:r>
              <a:rPr lang="en-IN" dirty="0" smtClean="0"/>
              <a:t>POST</a:t>
            </a:r>
            <a:r>
              <a:rPr lang="en-IN" dirty="0" smtClean="0"/>
              <a:t> </a:t>
            </a:r>
            <a:r>
              <a:rPr lang="en-IN" dirty="0"/>
              <a:t>requests </a:t>
            </a:r>
            <a:r>
              <a:rPr lang="en-IN" dirty="0" smtClean="0"/>
              <a:t>to </a:t>
            </a:r>
            <a:r>
              <a:rPr lang="en-IN" dirty="0"/>
              <a:t>specific handler methods</a:t>
            </a:r>
          </a:p>
          <a:p>
            <a:pPr lvl="2"/>
            <a:r>
              <a:rPr lang="en-US" dirty="0" smtClean="0"/>
              <a:t>It post the data to specific handler</a:t>
            </a:r>
            <a:endParaRPr lang="en-US" dirty="0"/>
          </a:p>
          <a:p>
            <a:pPr lvl="1"/>
            <a:r>
              <a:rPr lang="en-US" dirty="0"/>
              <a:t>@</a:t>
            </a:r>
            <a:r>
              <a:rPr lang="en-US" dirty="0" smtClean="0"/>
              <a:t>PutMapping</a:t>
            </a:r>
          </a:p>
          <a:p>
            <a:pPr lvl="2"/>
            <a:r>
              <a:rPr lang="en-US" dirty="0" smtClean="0"/>
              <a:t>After Posting the data if we need any changes or updates it is used.</a:t>
            </a:r>
          </a:p>
          <a:p>
            <a:pPr lvl="1"/>
            <a:r>
              <a:rPr lang="en-US" dirty="0" smtClean="0"/>
              <a:t>@PatchMapping</a:t>
            </a:r>
          </a:p>
          <a:p>
            <a:pPr lvl="2"/>
            <a:r>
              <a:rPr lang="en-US" dirty="0"/>
              <a:t>After Posting the data if we need any changes or updates it is </a:t>
            </a:r>
            <a:r>
              <a:rPr lang="en-US" dirty="0" smtClean="0"/>
              <a:t>used.</a:t>
            </a:r>
            <a:endParaRPr lang="en-US" dirty="0"/>
          </a:p>
          <a:p>
            <a:pPr lvl="1"/>
            <a:r>
              <a:rPr lang="en-US" dirty="0"/>
              <a:t>@</a:t>
            </a:r>
            <a:r>
              <a:rPr lang="en-US" dirty="0" smtClean="0"/>
              <a:t>DeleteMapping</a:t>
            </a:r>
          </a:p>
          <a:p>
            <a:pPr lvl="2"/>
            <a:r>
              <a:rPr lang="en-US" dirty="0" smtClean="0"/>
              <a:t>To delete the data from specific handler method.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855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Rest Annotation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06107"/>
            <a:ext cx="8596668" cy="4635256"/>
          </a:xfrm>
        </p:spPr>
        <p:txBody>
          <a:bodyPr/>
          <a:lstStyle/>
          <a:p>
            <a:pPr lvl="1"/>
            <a:r>
              <a:rPr lang="en-US" dirty="0"/>
              <a:t>@</a:t>
            </a:r>
            <a:r>
              <a:rPr lang="en-US" dirty="0" smtClean="0"/>
              <a:t>RestController</a:t>
            </a:r>
          </a:p>
          <a:p>
            <a:pPr lvl="2"/>
            <a:r>
              <a:rPr lang="en-US" sz="1600" dirty="0" smtClean="0"/>
              <a:t>It is class Level Annotation</a:t>
            </a:r>
          </a:p>
          <a:p>
            <a:pPr lvl="2"/>
            <a:r>
              <a:rPr lang="en-US" sz="1600" dirty="0" smtClean="0"/>
              <a:t>endpoint</a:t>
            </a:r>
            <a:endParaRPr lang="en-US" sz="1600" dirty="0"/>
          </a:p>
          <a:p>
            <a:pPr lvl="1"/>
            <a:r>
              <a:rPr lang="en-US" dirty="0"/>
              <a:t>@</a:t>
            </a:r>
            <a:r>
              <a:rPr lang="en-US" dirty="0" smtClean="0"/>
              <a:t>RequestMapping</a:t>
            </a:r>
          </a:p>
          <a:p>
            <a:pPr lvl="2"/>
            <a:r>
              <a:rPr lang="en-US" sz="1600" dirty="0"/>
              <a:t>It </a:t>
            </a:r>
            <a:r>
              <a:rPr lang="en-US" sz="1600" dirty="0" smtClean="0"/>
              <a:t>is either </a:t>
            </a:r>
            <a:r>
              <a:rPr lang="en-US" sz="1600" dirty="0"/>
              <a:t>class Level </a:t>
            </a:r>
            <a:r>
              <a:rPr lang="en-US" sz="1600" dirty="0" smtClean="0"/>
              <a:t>Annotation or Method level </a:t>
            </a:r>
            <a:r>
              <a:rPr lang="en-US" sz="1600" dirty="0" smtClean="0"/>
              <a:t>annotation</a:t>
            </a:r>
          </a:p>
          <a:p>
            <a:pPr lvl="2"/>
            <a:r>
              <a:rPr lang="en-US" sz="1600" dirty="0" smtClean="0"/>
              <a:t>Allows easy mapping of url parameters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smtClean="0"/>
              <a:t>@RequestParam</a:t>
            </a:r>
          </a:p>
          <a:p>
            <a:pPr lvl="2"/>
            <a:r>
              <a:rPr lang="en-IN" sz="1600" dirty="0"/>
              <a:t>used to extract query parameters</a:t>
            </a:r>
            <a:endParaRPr lang="en-US" sz="1600" dirty="0"/>
          </a:p>
          <a:p>
            <a:pPr lvl="1"/>
            <a:r>
              <a:rPr lang="en-US" dirty="0"/>
              <a:t>@</a:t>
            </a:r>
            <a:r>
              <a:rPr lang="en-US" dirty="0" smtClean="0"/>
              <a:t>PathVariable</a:t>
            </a:r>
          </a:p>
          <a:p>
            <a:pPr lvl="2"/>
            <a:r>
              <a:rPr lang="en-IN" sz="1600" dirty="0"/>
              <a:t>used to extract data right from the URI.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1974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9125" y="2947359"/>
            <a:ext cx="8782295" cy="1320800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THANK YOU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427443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05443"/>
            <a:ext cx="8596668" cy="793630"/>
          </a:xfrm>
        </p:spPr>
        <p:txBody>
          <a:bodyPr/>
          <a:lstStyle/>
          <a:p>
            <a:r>
              <a:rPr lang="en-US" dirty="0" smtClean="0"/>
              <a:t>What is Spring Boot?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80226"/>
            <a:ext cx="8596668" cy="5357003"/>
          </a:xfrm>
        </p:spPr>
        <p:txBody>
          <a:bodyPr>
            <a:normAutofit/>
          </a:bodyPr>
          <a:lstStyle/>
          <a:p>
            <a:r>
              <a:rPr lang="en-IN" dirty="0"/>
              <a:t>Spring Boot is an open source Java-based framework used to create a micro Service. </a:t>
            </a:r>
            <a:endParaRPr lang="en-IN" dirty="0" smtClean="0"/>
          </a:p>
          <a:p>
            <a:r>
              <a:rPr lang="en-IN" dirty="0" smtClean="0"/>
              <a:t>It </a:t>
            </a:r>
            <a:r>
              <a:rPr lang="en-IN" dirty="0"/>
              <a:t>is developed by Pivotal Team and is used to build stand-alone and production ready spring applications</a:t>
            </a:r>
            <a:r>
              <a:rPr lang="en-IN" dirty="0" smtClean="0"/>
              <a:t>.</a:t>
            </a:r>
          </a:p>
          <a:p>
            <a:r>
              <a:rPr lang="en-IN" sz="2400" b="1" dirty="0"/>
              <a:t>What is Micro Service?</a:t>
            </a:r>
          </a:p>
          <a:p>
            <a:pPr lvl="1"/>
            <a:r>
              <a:rPr lang="en-IN" dirty="0"/>
              <a:t>Micro service is architectural way to design </a:t>
            </a:r>
            <a:r>
              <a:rPr lang="en-IN" dirty="0" smtClean="0"/>
              <a:t>our </a:t>
            </a:r>
            <a:r>
              <a:rPr lang="en-IN" dirty="0"/>
              <a:t>application uniquely with several small </a:t>
            </a:r>
            <a:r>
              <a:rPr lang="en-IN" dirty="0" smtClean="0"/>
              <a:t>Modules developed individually, packaged individually, and  deployed </a:t>
            </a:r>
            <a:r>
              <a:rPr lang="en-IN" dirty="0"/>
              <a:t>individually, in individual </a:t>
            </a:r>
            <a:r>
              <a:rPr lang="en-IN" dirty="0" smtClean="0"/>
              <a:t>process. </a:t>
            </a:r>
          </a:p>
          <a:p>
            <a:pPr lvl="1"/>
            <a:r>
              <a:rPr lang="en-IN" dirty="0" smtClean="0"/>
              <a:t>Each </a:t>
            </a:r>
            <a:r>
              <a:rPr lang="en-IN" dirty="0"/>
              <a:t>service running has its own process and this achieves the lightweight model to support business applications</a:t>
            </a:r>
            <a:r>
              <a:rPr lang="en-IN" dirty="0" smtClean="0"/>
              <a:t>.</a:t>
            </a:r>
          </a:p>
          <a:p>
            <a:pPr lvl="1"/>
            <a:r>
              <a:rPr lang="en-IN" sz="1800" b="1" dirty="0" smtClean="0"/>
              <a:t>Advantages:</a:t>
            </a:r>
          </a:p>
          <a:p>
            <a:pPr lvl="2"/>
            <a:r>
              <a:rPr lang="en-IN" sz="1600" dirty="0"/>
              <a:t>Easy deployment</a:t>
            </a:r>
          </a:p>
          <a:p>
            <a:pPr lvl="2"/>
            <a:r>
              <a:rPr lang="en-IN" sz="1600" dirty="0"/>
              <a:t>Simple </a:t>
            </a:r>
            <a:r>
              <a:rPr lang="en-IN" sz="1600" dirty="0" smtClean="0"/>
              <a:t>scalability</a:t>
            </a:r>
          </a:p>
          <a:p>
            <a:pPr lvl="2"/>
            <a:r>
              <a:rPr lang="en-IN" sz="1600" dirty="0"/>
              <a:t>Minimum configuration</a:t>
            </a:r>
          </a:p>
          <a:p>
            <a:pPr lvl="2"/>
            <a:r>
              <a:rPr lang="en-IN" sz="1600" dirty="0"/>
              <a:t>Lesser production time</a:t>
            </a:r>
          </a:p>
          <a:p>
            <a:pPr lvl="2"/>
            <a:endParaRPr lang="en-IN" dirty="0"/>
          </a:p>
          <a:p>
            <a:pPr lvl="2"/>
            <a:endParaRPr lang="en-IN" dirty="0" smtClean="0"/>
          </a:p>
          <a:p>
            <a:pPr lvl="1"/>
            <a:endParaRPr lang="en-IN" dirty="0"/>
          </a:p>
          <a:p>
            <a:pPr lvl="1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702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7938" y="1256581"/>
            <a:ext cx="8596668" cy="1320800"/>
          </a:xfrm>
        </p:spPr>
        <p:txBody>
          <a:bodyPr/>
          <a:lstStyle/>
          <a:p>
            <a:r>
              <a:rPr lang="en-US" dirty="0" smtClean="0"/>
              <a:t>Why Micro Services?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Previously we are developing our applications </a:t>
            </a:r>
            <a:r>
              <a:rPr lang="en-IN" dirty="0" smtClean="0"/>
              <a:t>in efficient </a:t>
            </a:r>
            <a:r>
              <a:rPr lang="en-IN" dirty="0"/>
              <a:t>way in monolithic </a:t>
            </a:r>
            <a:r>
              <a:rPr lang="en-IN" dirty="0" smtClean="0"/>
              <a:t>approach.</a:t>
            </a:r>
            <a:endParaRPr lang="en-IN" dirty="0"/>
          </a:p>
          <a:p>
            <a:r>
              <a:rPr lang="en-IN" dirty="0" smtClean="0"/>
              <a:t>In </a:t>
            </a:r>
            <a:r>
              <a:rPr lang="en-IN" dirty="0"/>
              <a:t>this we are developing our every service </a:t>
            </a:r>
            <a:r>
              <a:rPr lang="en-IN" dirty="0" smtClean="0"/>
              <a:t>individually </a:t>
            </a:r>
            <a:r>
              <a:rPr lang="en-IN" dirty="0"/>
              <a:t>and at the end of developing we are </a:t>
            </a:r>
            <a:r>
              <a:rPr lang="en-IN" dirty="0" smtClean="0"/>
              <a:t>packaging all </a:t>
            </a:r>
            <a:r>
              <a:rPr lang="en-IN" dirty="0"/>
              <a:t>services as single war file and deploying in </a:t>
            </a:r>
            <a:r>
              <a:rPr lang="en-IN" dirty="0" smtClean="0"/>
              <a:t>server.</a:t>
            </a:r>
          </a:p>
          <a:p>
            <a:r>
              <a:rPr lang="en-US" dirty="0" smtClean="0"/>
              <a:t>Dis-advantages in monolithic approach:</a:t>
            </a:r>
          </a:p>
          <a:p>
            <a:pPr lvl="1"/>
            <a:r>
              <a:rPr lang="en-IN" dirty="0" smtClean="0"/>
              <a:t>performance </a:t>
            </a:r>
            <a:r>
              <a:rPr lang="en-IN" dirty="0"/>
              <a:t>issue due to huge data</a:t>
            </a:r>
          </a:p>
          <a:p>
            <a:pPr lvl="1"/>
            <a:r>
              <a:rPr lang="en-IN" dirty="0" smtClean="0"/>
              <a:t>continuous </a:t>
            </a:r>
            <a:r>
              <a:rPr lang="en-IN" dirty="0"/>
              <a:t>deployment not possible</a:t>
            </a:r>
          </a:p>
          <a:p>
            <a:pPr lvl="1"/>
            <a:r>
              <a:rPr lang="en-IN" dirty="0" smtClean="0"/>
              <a:t>adopting </a:t>
            </a:r>
            <a:r>
              <a:rPr lang="en-IN" dirty="0"/>
              <a:t>new technologies will be difficult</a:t>
            </a:r>
          </a:p>
        </p:txBody>
      </p:sp>
    </p:spTree>
    <p:extLst>
      <p:ext uri="{BB962C8B-B14F-4D97-AF65-F5344CB8AC3E}">
        <p14:creationId xmlns:p14="http://schemas.microsoft.com/office/powerpoint/2010/main" val="245655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1011"/>
          </a:xfrm>
        </p:spPr>
        <p:txBody>
          <a:bodyPr/>
          <a:lstStyle/>
          <a:p>
            <a:r>
              <a:rPr lang="en-US" dirty="0" smtClean="0"/>
              <a:t>How Micro Services work?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716658"/>
            <a:ext cx="8690953" cy="4325368"/>
          </a:xfrm>
        </p:spPr>
      </p:pic>
    </p:spTree>
    <p:extLst>
      <p:ext uri="{BB962C8B-B14F-4D97-AF65-F5344CB8AC3E}">
        <p14:creationId xmlns:p14="http://schemas.microsoft.com/office/powerpoint/2010/main" val="279467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233578"/>
            <a:ext cx="8596668" cy="852098"/>
          </a:xfrm>
        </p:spPr>
        <p:txBody>
          <a:bodyPr>
            <a:normAutofit fontScale="90000"/>
          </a:bodyPr>
          <a:lstStyle/>
          <a:p>
            <a:r>
              <a:rPr lang="en-IN" dirty="0"/>
              <a:t>What is Spring Boot?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Spring Boot provides a good platform for Java developers to develop a stand-alone and production-grade spring application that you can </a:t>
            </a:r>
            <a:r>
              <a:rPr lang="en-IN" b="1" dirty="0"/>
              <a:t>just run</a:t>
            </a:r>
            <a:r>
              <a:rPr lang="en-IN" dirty="0"/>
              <a:t>. </a:t>
            </a:r>
            <a:endParaRPr lang="en-IN" dirty="0" smtClean="0"/>
          </a:p>
          <a:p>
            <a:r>
              <a:rPr lang="en-IN" dirty="0" smtClean="0"/>
              <a:t>You </a:t>
            </a:r>
            <a:r>
              <a:rPr lang="en-IN" dirty="0"/>
              <a:t>can get started with minimum configurations without the need for an entire Spring configuration </a:t>
            </a:r>
            <a:r>
              <a:rPr lang="en-IN" dirty="0" smtClean="0"/>
              <a:t>setup</a:t>
            </a:r>
          </a:p>
          <a:p>
            <a:r>
              <a:rPr lang="en-IN" b="1" dirty="0" smtClean="0"/>
              <a:t>Advantages:</a:t>
            </a:r>
          </a:p>
          <a:p>
            <a:pPr lvl="1"/>
            <a:r>
              <a:rPr lang="en-IN" dirty="0"/>
              <a:t>Easy to understand and develop spring applications</a:t>
            </a:r>
          </a:p>
          <a:p>
            <a:pPr lvl="1"/>
            <a:r>
              <a:rPr lang="en-IN" dirty="0"/>
              <a:t>Increases productivity</a:t>
            </a:r>
          </a:p>
          <a:p>
            <a:pPr lvl="1"/>
            <a:r>
              <a:rPr lang="en-IN" dirty="0"/>
              <a:t>Reduces the development time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012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Dependency Injection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61381"/>
            <a:ext cx="8596668" cy="4479981"/>
          </a:xfrm>
        </p:spPr>
        <p:txBody>
          <a:bodyPr/>
          <a:lstStyle/>
          <a:p>
            <a:r>
              <a:rPr lang="en-US" dirty="0" smtClean="0"/>
              <a:t>Dependency Injection is a fundamental aspect of the spring framework through which the spring container “injects” objects into other objects or dependency.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" t="18848" r="15781" b="7604"/>
          <a:stretch/>
        </p:blipFill>
        <p:spPr>
          <a:xfrm>
            <a:off x="541691" y="2587926"/>
            <a:ext cx="3642120" cy="26569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44" r="12802" b="5158"/>
          <a:stretch/>
        </p:blipFill>
        <p:spPr>
          <a:xfrm>
            <a:off x="4459856" y="2484408"/>
            <a:ext cx="5175850" cy="3278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11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6506"/>
          </a:xfrm>
        </p:spPr>
        <p:txBody>
          <a:bodyPr/>
          <a:lstStyle/>
          <a:p>
            <a:r>
              <a:rPr lang="en-US" dirty="0"/>
              <a:t>Dependency Injection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8" t="19411" r="15612" b="10647"/>
          <a:stretch/>
        </p:blipFill>
        <p:spPr>
          <a:xfrm>
            <a:off x="603847" y="2242868"/>
            <a:ext cx="4140681" cy="314001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1" t="18601" r="5060" b="5622"/>
          <a:stretch/>
        </p:blipFill>
        <p:spPr>
          <a:xfrm>
            <a:off x="5098212" y="2122098"/>
            <a:ext cx="4649638" cy="295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1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Types of Spring Dependency Injection:</a:t>
            </a:r>
            <a:r>
              <a:rPr lang="en-IN" dirty="0"/>
              <a:t>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39019"/>
            <a:ext cx="8596668" cy="4402343"/>
          </a:xfrm>
        </p:spPr>
        <p:txBody>
          <a:bodyPr>
            <a:normAutofit/>
          </a:bodyPr>
          <a:lstStyle/>
          <a:p>
            <a:r>
              <a:rPr lang="en-IN" b="1" dirty="0"/>
              <a:t>Setter Dependency Injection (SDI)</a:t>
            </a:r>
            <a:r>
              <a:rPr lang="en-IN" dirty="0"/>
              <a:t>: </a:t>
            </a:r>
            <a:endParaRPr lang="en-IN" dirty="0" smtClean="0"/>
          </a:p>
          <a:p>
            <a:pPr lvl="1"/>
            <a:r>
              <a:rPr lang="en-IN" dirty="0" smtClean="0"/>
              <a:t>This </a:t>
            </a:r>
            <a:r>
              <a:rPr lang="en-IN" dirty="0"/>
              <a:t>is the simpler of the two DI methods. In this, the DI will be injected with the help of setter and/or getter methods</a:t>
            </a:r>
            <a:r>
              <a:rPr lang="en-IN" dirty="0" smtClean="0"/>
              <a:t>.</a:t>
            </a:r>
          </a:p>
          <a:p>
            <a:pPr lvl="1"/>
            <a:r>
              <a:rPr lang="en-US" dirty="0" smtClean="0"/>
              <a:t>Ex:</a:t>
            </a:r>
            <a:endParaRPr lang="en-IN" dirty="0" smtClean="0"/>
          </a:p>
          <a:p>
            <a:pPr marL="1371600" lvl="3" indent="0">
              <a:buNone/>
            </a:pPr>
            <a:r>
              <a:rPr lang="en-IN" sz="1600" dirty="0" smtClean="0"/>
              <a:t>public class Demo {</a:t>
            </a:r>
          </a:p>
          <a:p>
            <a:pPr marL="457200" lvl="1" indent="0">
              <a:buNone/>
            </a:pPr>
            <a:r>
              <a:rPr lang="en-IN" dirty="0"/>
              <a:t>	</a:t>
            </a:r>
            <a:r>
              <a:rPr lang="en-IN" dirty="0" smtClean="0"/>
              <a:t>		int Id;</a:t>
            </a:r>
          </a:p>
          <a:p>
            <a:pPr marL="457200" lvl="1" indent="0">
              <a:buNone/>
            </a:pPr>
            <a:r>
              <a:rPr lang="en-IN" dirty="0"/>
              <a:t>	</a:t>
            </a:r>
            <a:r>
              <a:rPr lang="en-IN" dirty="0" smtClean="0"/>
              <a:t>		public void setId(int Id){</a:t>
            </a:r>
          </a:p>
          <a:p>
            <a:pPr marL="457200" lvl="1" indent="0">
              <a:buNone/>
            </a:pPr>
            <a:r>
              <a:rPr lang="en-IN" dirty="0"/>
              <a:t>	</a:t>
            </a:r>
            <a:r>
              <a:rPr lang="en-IN" dirty="0" smtClean="0"/>
              <a:t>			this.Id = Id;</a:t>
            </a:r>
          </a:p>
          <a:p>
            <a:pPr marL="457200" lvl="1" indent="0">
              <a:buNone/>
            </a:pPr>
            <a:r>
              <a:rPr lang="en-IN" dirty="0"/>
              <a:t>	</a:t>
            </a:r>
            <a:r>
              <a:rPr lang="en-IN" dirty="0" smtClean="0"/>
              <a:t>		}</a:t>
            </a:r>
          </a:p>
          <a:p>
            <a:pPr marL="457200" lvl="1" indent="0">
              <a:buNone/>
            </a:pPr>
            <a:r>
              <a:rPr lang="en-IN" dirty="0" smtClean="0"/>
              <a:t>		}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968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Types of Spring Dependency Injection: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51163"/>
            <a:ext cx="8596668" cy="4290200"/>
          </a:xfrm>
        </p:spPr>
        <p:txBody>
          <a:bodyPr/>
          <a:lstStyle/>
          <a:p>
            <a:r>
              <a:rPr lang="en-IN" b="1" dirty="0"/>
              <a:t>Constructor Dependency Injection (CDI)</a:t>
            </a:r>
            <a:r>
              <a:rPr lang="en-IN" dirty="0"/>
              <a:t>: </a:t>
            </a:r>
            <a:endParaRPr lang="en-IN" dirty="0" smtClean="0"/>
          </a:p>
          <a:p>
            <a:pPr lvl="1"/>
            <a:r>
              <a:rPr lang="en-IN" dirty="0" smtClean="0"/>
              <a:t>In </a:t>
            </a:r>
            <a:r>
              <a:rPr lang="en-IN" dirty="0"/>
              <a:t>this, the DI will be injected with the help of </a:t>
            </a:r>
            <a:r>
              <a:rPr lang="en-IN" dirty="0" smtClean="0"/>
              <a:t>constructors.</a:t>
            </a:r>
          </a:p>
          <a:p>
            <a:pPr lvl="1"/>
            <a:r>
              <a:rPr lang="en-US" dirty="0" smtClean="0"/>
              <a:t>Ex:</a:t>
            </a:r>
          </a:p>
          <a:p>
            <a:pPr marL="1371600" lvl="3" indent="0">
              <a:buNone/>
            </a:pPr>
            <a:r>
              <a:rPr lang="en-IN" sz="1600" dirty="0"/>
              <a:t>public class Demo {</a:t>
            </a:r>
          </a:p>
          <a:p>
            <a:pPr marL="457200" lvl="1" indent="0">
              <a:buNone/>
            </a:pPr>
            <a:r>
              <a:rPr lang="en-IN" dirty="0"/>
              <a:t>			int Id;</a:t>
            </a:r>
          </a:p>
          <a:p>
            <a:pPr marL="457200" lvl="1" indent="0">
              <a:buNone/>
            </a:pPr>
            <a:r>
              <a:rPr lang="en-IN" dirty="0"/>
              <a:t>		</a:t>
            </a:r>
            <a:r>
              <a:rPr lang="en-IN" dirty="0" smtClean="0"/>
              <a:t>	Demo(int </a:t>
            </a:r>
            <a:r>
              <a:rPr lang="en-IN" dirty="0"/>
              <a:t>Id){</a:t>
            </a:r>
          </a:p>
          <a:p>
            <a:pPr marL="457200" lvl="1" indent="0">
              <a:buNone/>
            </a:pPr>
            <a:r>
              <a:rPr lang="en-IN" dirty="0"/>
              <a:t>				this.Id = Id;</a:t>
            </a:r>
          </a:p>
          <a:p>
            <a:pPr marL="457200" lvl="1" indent="0">
              <a:buNone/>
            </a:pPr>
            <a:r>
              <a:rPr lang="en-IN" dirty="0"/>
              <a:t>			}</a:t>
            </a:r>
          </a:p>
          <a:p>
            <a:pPr marL="457200" lvl="1" indent="0">
              <a:buNone/>
            </a:pPr>
            <a:r>
              <a:rPr lang="en-IN" dirty="0"/>
              <a:t>		}</a:t>
            </a:r>
          </a:p>
          <a:p>
            <a:pPr marL="914400" lvl="2" indent="0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8622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1917</TotalTime>
  <Words>509</Words>
  <Application>Microsoft Office PowerPoint</Application>
  <PresentationFormat>Widescreen</PresentationFormat>
  <Paragraphs>105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Spring Boot</vt:lpstr>
      <vt:lpstr>What is Spring Boot?</vt:lpstr>
      <vt:lpstr>Why Micro Services?</vt:lpstr>
      <vt:lpstr>How Micro Services work?</vt:lpstr>
      <vt:lpstr>What is Spring Boot? </vt:lpstr>
      <vt:lpstr>Dependency Injection</vt:lpstr>
      <vt:lpstr>Dependency Injection</vt:lpstr>
      <vt:lpstr>Types of Spring Dependency Injection: </vt:lpstr>
      <vt:lpstr>Types of Spring Dependency Injection:</vt:lpstr>
      <vt:lpstr>Creating Simple Spring Boot Application</vt:lpstr>
      <vt:lpstr>Spring Rest Annotations</vt:lpstr>
      <vt:lpstr>Spring Rest Annotation</vt:lpstr>
      <vt:lpstr>Spring Rest Annotation</vt:lpstr>
      <vt:lpstr>THANK YOU</vt:lpstr>
    </vt:vector>
  </TitlesOfParts>
  <Company>DRL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Boot</dc:title>
  <dc:creator>Keerthi Ramya</dc:creator>
  <cp:lastModifiedBy>Keerthi Ramya</cp:lastModifiedBy>
  <cp:revision>17</cp:revision>
  <dcterms:created xsi:type="dcterms:W3CDTF">2022-10-12T15:16:11Z</dcterms:created>
  <dcterms:modified xsi:type="dcterms:W3CDTF">2022-10-14T12:45:50Z</dcterms:modified>
</cp:coreProperties>
</file>

<file path=docProps/thumbnail.jpeg>
</file>